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70" r:id="rId3"/>
    <p:sldId id="268" r:id="rId4"/>
    <p:sldId id="264" r:id="rId5"/>
    <p:sldId id="267" r:id="rId6"/>
    <p:sldId id="276" r:id="rId7"/>
    <p:sldId id="260" r:id="rId8"/>
    <p:sldId id="279" r:id="rId9"/>
    <p:sldId id="262" r:id="rId10"/>
    <p:sldId id="280" r:id="rId11"/>
    <p:sldId id="265" r:id="rId12"/>
    <p:sldId id="278" r:id="rId13"/>
    <p:sldId id="282" r:id="rId14"/>
    <p:sldId id="281" r:id="rId15"/>
    <p:sldId id="263" r:id="rId16"/>
    <p:sldId id="266" r:id="rId17"/>
    <p:sldId id="275" r:id="rId18"/>
    <p:sldId id="274" r:id="rId19"/>
    <p:sldId id="277" r:id="rId20"/>
    <p:sldId id="261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bold r:id="rId34"/>
      <p:boldItalic r:id="rId35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B31"/>
    <a:srgbClr val="BC945A"/>
    <a:srgbClr val="6E152E"/>
    <a:srgbClr val="DEC9A2"/>
    <a:srgbClr val="245C4F"/>
    <a:srgbClr val="A42145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2"/>
    <p:restoredTop sz="86395"/>
  </p:normalViewPr>
  <p:slideViewPr>
    <p:cSldViewPr snapToGrid="0" snapToObjects="1">
      <p:cViewPr varScale="1">
        <p:scale>
          <a:sx n="58" d="100"/>
          <a:sy n="58" d="100"/>
        </p:scale>
        <p:origin x="1099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843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49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27/01/2022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68554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42900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  <p:sldLayoutId id="2147483654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gi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939948"/>
            <a:ext cx="11465560" cy="1325563"/>
          </a:xfrm>
        </p:spPr>
        <p:txBody>
          <a:bodyPr/>
          <a:lstStyle/>
          <a:p>
            <a:r>
              <a:rPr lang="es-MX" dirty="0">
                <a:solidFill>
                  <a:srgbClr val="691B31"/>
                </a:solidFill>
              </a:rPr>
              <a:t>¿Como afecta el colesterol elevado, la hipertensión y la diabetes a tu corazón?</a:t>
            </a:r>
            <a:br>
              <a:rPr lang="es-MX" dirty="0">
                <a:solidFill>
                  <a:srgbClr val="691B31"/>
                </a:solidFill>
              </a:rPr>
            </a:br>
            <a:r>
              <a:rPr lang="es-MX" sz="3200" dirty="0">
                <a:solidFill>
                  <a:srgbClr val="691B31"/>
                </a:solidFill>
              </a:rPr>
              <a:t>(Segunda sesión)</a:t>
            </a:r>
            <a:endParaRPr lang="es-MX" dirty="0">
              <a:solidFill>
                <a:srgbClr val="691B3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rgbClr val="BC945A"/>
                </a:solidFill>
              </a:rPr>
              <a:t>Villegas Contreras Cristian Ricardo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7275C8-1934-FB46-91D7-5B16B6B33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233" b="-13282"/>
          <a:stretch/>
        </p:blipFill>
        <p:spPr>
          <a:xfrm>
            <a:off x="614137" y="5747463"/>
            <a:ext cx="2159043" cy="6683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15" y="559297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5DCCF2-AEFB-4D5F-8B91-3A827449A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125122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B389-081E-A241-9DC9-5F64D5E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895548"/>
            <a:ext cx="11424920" cy="1060859"/>
          </a:xfrm>
        </p:spPr>
        <p:txBody>
          <a:bodyPr/>
          <a:lstStyle/>
          <a:p>
            <a:r>
              <a:rPr lang="es-MX" dirty="0"/>
              <a:t>MONITOREO DE DIABETES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MX" dirty="0"/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53A8A99F-167E-4BAD-86E5-35F56F18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F15CEE-D1DC-45E3-948E-1D594709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F3645-7D22-46F2-BBCE-F56404F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A73A459-6372-47A3-9D8B-58B8AA91E5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40760" y="3569621"/>
            <a:ext cx="5572760" cy="4104323"/>
          </a:xfrm>
        </p:spPr>
        <p:txBody>
          <a:bodyPr/>
          <a:lstStyle/>
          <a:p>
            <a:r>
              <a:rPr lang="es-MX" dirty="0"/>
              <a:t>Tomas antes y después de consumir alimentos</a:t>
            </a:r>
          </a:p>
          <a:p>
            <a:r>
              <a:rPr lang="es-MX" dirty="0"/>
              <a:t>Colocar que alimentos consumió en ese momento</a:t>
            </a:r>
          </a:p>
          <a:p>
            <a:endParaRPr lang="es-MX" dirty="0"/>
          </a:p>
          <a:p>
            <a:r>
              <a:rPr lang="es-MX" dirty="0"/>
              <a:t>Permite cambios de medicamento oportunos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C24AE0-86AE-4997-B795-9612B1A6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30" t="40127" r="26618" b="42830"/>
          <a:stretch/>
        </p:blipFill>
        <p:spPr>
          <a:xfrm>
            <a:off x="1979232" y="1899360"/>
            <a:ext cx="7598944" cy="15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44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84707"/>
            <a:ext cx="10521951" cy="1333543"/>
          </a:xfrm>
        </p:spPr>
        <p:txBody>
          <a:bodyPr/>
          <a:lstStyle/>
          <a:p>
            <a:r>
              <a:rPr lang="es-MX" dirty="0"/>
              <a:t>QUE TIPOS DE COLESTEROL EXISTEN?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A1A76D-C92D-1247-949A-A26039A4B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206" y="2200042"/>
            <a:ext cx="5371596" cy="2671445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8" name="Imagen 7" descr="Convivecia.png">
            <a:extLst>
              <a:ext uri="{FF2B5EF4-FFF2-40B4-BE49-F238E27FC236}">
                <a16:creationId xmlns:a16="http://schemas.microsoft.com/office/drawing/2014/main" id="{6420C25C-BBFB-4F36-B121-DACEE4009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215AB00-5D71-443E-ADEF-0DA6ABF90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310A3F-F47A-4133-A635-D279BD3D4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D9FAEC6-3625-4551-A5A9-5CD14128C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98"/>
          <a:stretch/>
        </p:blipFill>
        <p:spPr>
          <a:xfrm>
            <a:off x="2087259" y="3350986"/>
            <a:ext cx="2653562" cy="2556419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8F8CE203-5FDD-4035-8267-A611215C77B6}"/>
              </a:ext>
            </a:extLst>
          </p:cNvPr>
          <p:cNvSpPr txBox="1">
            <a:spLocks/>
          </p:cNvSpPr>
          <p:nvPr/>
        </p:nvSpPr>
        <p:spPr>
          <a:xfrm>
            <a:off x="5882202" y="2200043"/>
            <a:ext cx="5371596" cy="227986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chemeClr val="tx1"/>
                </a:solidFill>
              </a:rPr>
              <a:t>Colesterol </a:t>
            </a:r>
            <a:r>
              <a:rPr lang="es-MX" b="1" dirty="0">
                <a:solidFill>
                  <a:schemeClr val="tx1"/>
                </a:solidFill>
              </a:rPr>
              <a:t>HDL</a:t>
            </a:r>
            <a:r>
              <a:rPr lang="es-MX" dirty="0">
                <a:solidFill>
                  <a:schemeClr val="tx1"/>
                </a:solidFill>
              </a:rPr>
              <a:t>, transporta el colesterol sobrante de las células hacia el hígado, donde es eliminado. Por lo tanto, este colesterol hace que sea más difícil sufrir un riesgo cardiovascular. </a:t>
            </a:r>
          </a:p>
          <a:p>
            <a:endParaRPr lang="es-MX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1E33229-A254-4D80-97B7-B32845759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60" r="52374" b="5404"/>
          <a:stretch/>
        </p:blipFill>
        <p:spPr>
          <a:xfrm>
            <a:off x="6887602" y="4629196"/>
            <a:ext cx="1878820" cy="1577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344D1B-5E7D-456D-8AD7-62BF569DC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36" y="2171281"/>
            <a:ext cx="5583066" cy="12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B389-081E-A241-9DC9-5F64D5E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895548"/>
            <a:ext cx="11424920" cy="1060859"/>
          </a:xfrm>
        </p:spPr>
        <p:txBody>
          <a:bodyPr/>
          <a:lstStyle/>
          <a:p>
            <a:r>
              <a:rPr lang="es-MX" dirty="0"/>
              <a:t>MONITOREO DE COLESTEROL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MX" dirty="0"/>
          </a:p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BAB1C9-B010-418F-9CB0-E1E2ECF09E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6121" y="1661880"/>
            <a:ext cx="5572760" cy="4104323"/>
          </a:xfrm>
        </p:spPr>
        <p:txBody>
          <a:bodyPr/>
          <a:lstStyle/>
          <a:p>
            <a:r>
              <a:rPr lang="es-MX" dirty="0"/>
              <a:t>Los que el medico tratante considere necesarios</a:t>
            </a:r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53A8A99F-167E-4BAD-86E5-35F56F18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F15CEE-D1DC-45E3-948E-1D594709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F3645-7D22-46F2-BBCE-F56404F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6146" name="Picture 2" descr="Cuándo decir “sí” o “no” a compras a meses sin intereses?">
            <a:extLst>
              <a:ext uri="{FF2B5EF4-FFF2-40B4-BE49-F238E27FC236}">
                <a16:creationId xmlns:a16="http://schemas.microsoft.com/office/drawing/2014/main" id="{2204BE97-932C-4A71-A403-8AE4F3C0E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7" b="39839"/>
          <a:stretch/>
        </p:blipFill>
        <p:spPr bwMode="auto">
          <a:xfrm>
            <a:off x="2398008" y="3058964"/>
            <a:ext cx="6865329" cy="190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7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B389-081E-A241-9DC9-5F64D5E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895548"/>
            <a:ext cx="11424920" cy="1060859"/>
          </a:xfrm>
        </p:spPr>
        <p:txBody>
          <a:bodyPr/>
          <a:lstStyle/>
          <a:p>
            <a:r>
              <a:rPr lang="es-MX" dirty="0"/>
              <a:t>Valores normales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MX" dirty="0"/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53A8A99F-167E-4BAD-86E5-35F56F18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F15CEE-D1DC-45E3-948E-1D594709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F3645-7D22-46F2-BBCE-F56404F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679A0B-ED14-4CC8-AE28-20AE7E38F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0" t="15437" r="70563" b="28151"/>
          <a:stretch/>
        </p:blipFill>
        <p:spPr>
          <a:xfrm>
            <a:off x="631527" y="1592650"/>
            <a:ext cx="2348495" cy="398658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70490A9-6B91-4976-B6E6-B8002AD9295E}"/>
              </a:ext>
            </a:extLst>
          </p:cNvPr>
          <p:cNvSpPr/>
          <p:nvPr/>
        </p:nvSpPr>
        <p:spPr>
          <a:xfrm>
            <a:off x="1953790" y="3322101"/>
            <a:ext cx="927557" cy="269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E970161-64C4-4BA4-9625-ECB1B7D0C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411" y="1474449"/>
            <a:ext cx="5057021" cy="469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2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2446406"/>
            <a:ext cx="11465560" cy="1325563"/>
          </a:xfrm>
        </p:spPr>
        <p:txBody>
          <a:bodyPr/>
          <a:lstStyle/>
          <a:p>
            <a:r>
              <a:rPr lang="es-MX" sz="6600" dirty="0">
                <a:solidFill>
                  <a:srgbClr val="691B31"/>
                </a:solidFill>
              </a:rPr>
              <a:t>¿QUE ES EL RIESGO </a:t>
            </a:r>
            <a:r>
              <a:rPr lang="es-MX" sz="8000" dirty="0">
                <a:solidFill>
                  <a:srgbClr val="691B31"/>
                </a:solidFill>
              </a:rPr>
              <a:t>CARDIOVASCULAR</a:t>
            </a:r>
            <a:r>
              <a:rPr lang="es-MX" sz="6600" dirty="0">
                <a:solidFill>
                  <a:srgbClr val="691B31"/>
                </a:solidFill>
              </a:rPr>
              <a:t>?</a:t>
            </a:r>
            <a:br>
              <a:rPr lang="es-MX" dirty="0">
                <a:solidFill>
                  <a:srgbClr val="691B31"/>
                </a:solidFill>
              </a:rPr>
            </a:br>
            <a:endParaRPr lang="es-MX" dirty="0">
              <a:solidFill>
                <a:srgbClr val="691B3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7275C8-1934-FB46-91D7-5B16B6B33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233" b="-13282"/>
          <a:stretch/>
        </p:blipFill>
        <p:spPr>
          <a:xfrm>
            <a:off x="614137" y="5747463"/>
            <a:ext cx="2159043" cy="6683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15" y="559297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5DCCF2-AEFB-4D5F-8B91-3A827449A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125122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C76DD2B-6B00-2B40-9E18-50A213E05D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Existen múltiples herramientas para conocer el riesgo que cada persona presenta a sufrir un infarto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F4FC305-5E3F-4BB2-A58A-2FAE72A241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0953" b="5883"/>
          <a:stretch/>
        </p:blipFill>
        <p:spPr>
          <a:xfrm>
            <a:off x="4546910" y="2078779"/>
            <a:ext cx="7554192" cy="2683995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F64B18-9E4B-AE4F-8050-FBA451F92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114" y="366714"/>
            <a:ext cx="4859728" cy="1303337"/>
          </a:xfrm>
        </p:spPr>
        <p:txBody>
          <a:bodyPr>
            <a:normAutofit/>
          </a:bodyPr>
          <a:lstStyle/>
          <a:p>
            <a:r>
              <a:rPr lang="es-MX" dirty="0"/>
              <a:t>RIESGO CARDIOVASCULAR</a:t>
            </a:r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80C0BA08-F3B1-477E-BAF5-41FA95228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91C92D-33A8-4DC0-985B-3613B1F79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069770-6486-4B70-89A5-33C3CF33E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D6DDA-9590-604B-8226-49734C39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Que se necesita para saber que riesgo cardiovascular tenemos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E70ED36-C4D6-46F1-A161-29F59075A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201" t="29614" r="21418" b="7885"/>
          <a:stretch/>
        </p:blipFill>
        <p:spPr>
          <a:xfrm>
            <a:off x="6096000" y="1308943"/>
            <a:ext cx="4751810" cy="4352606"/>
          </a:xfrm>
        </p:spPr>
      </p:pic>
      <p:pic>
        <p:nvPicPr>
          <p:cNvPr id="5" name="Imagen 4" descr="Convivecia.png">
            <a:extLst>
              <a:ext uri="{FF2B5EF4-FFF2-40B4-BE49-F238E27FC236}">
                <a16:creationId xmlns:a16="http://schemas.microsoft.com/office/drawing/2014/main" id="{32B80FDF-812E-4EE0-8285-8C81F5F5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A1A824-0B06-47D4-8020-DC9A6DFDB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85004DF-3298-48C8-89DC-E057D8CB5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4B5A8-7AC7-B94C-9FF9-643D86D2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E62FC-BA4F-7242-836D-6AA1B9B94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 descr="Convivecia.png">
            <a:extLst>
              <a:ext uri="{FF2B5EF4-FFF2-40B4-BE49-F238E27FC236}">
                <a16:creationId xmlns:a16="http://schemas.microsoft.com/office/drawing/2014/main" id="{7D088B7C-97E6-4933-BA11-480D95F9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5EE553-32A9-41FF-9B2E-88FD1A9B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EE63CD-0F70-4558-B4CE-026105E8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3074" name="Picture 2" descr="HIPERTENSIÓN. ¿Que es la hipertensión? | by Andrea Cristina | Hipertensión  | Medium">
            <a:extLst>
              <a:ext uri="{FF2B5EF4-FFF2-40B4-BE49-F238E27FC236}">
                <a16:creationId xmlns:a16="http://schemas.microsoft.com/office/drawing/2014/main" id="{3D937553-148A-41A5-B9B4-496F83530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79" y="1118082"/>
            <a:ext cx="7124230" cy="48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1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4B5A8-7AC7-B94C-9FF9-643D86D2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TAREA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E62FC-BA4F-7242-836D-6AA1B9B94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Llevar monitoreo de la enfermedad que padece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Caminar 30 minutos diarios ininterrumpidos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Practicar el plato del buen comer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Practicar la jarra del buen beber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Preguntar a medico tratante metas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Platicar con familiares </a:t>
            </a:r>
          </a:p>
          <a:p>
            <a:endParaRPr lang="es-MX" dirty="0"/>
          </a:p>
        </p:txBody>
      </p:sp>
      <p:pic>
        <p:nvPicPr>
          <p:cNvPr id="5" name="Imagen 4" descr="Convivecia.png">
            <a:extLst>
              <a:ext uri="{FF2B5EF4-FFF2-40B4-BE49-F238E27FC236}">
                <a16:creationId xmlns:a16="http://schemas.microsoft.com/office/drawing/2014/main" id="{7D088B7C-97E6-4933-BA11-480D95F9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5EE553-32A9-41FF-9B2E-88FD1A9B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EE63CD-0F70-4558-B4CE-026105E8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02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834" y="2216926"/>
            <a:ext cx="6062331" cy="1901164"/>
          </a:xfrm>
        </p:spPr>
        <p:txBody>
          <a:bodyPr>
            <a:normAutofit/>
          </a:bodyPr>
          <a:lstStyle/>
          <a:p>
            <a:pPr algn="l"/>
            <a:r>
              <a:rPr lang="es-MX" sz="8800" dirty="0"/>
              <a:t>¿DUDAS?</a:t>
            </a:r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FA667562-88D9-449E-8A29-C610B6D6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F1AB7A-0A38-44C8-AE15-ED49DB3C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15ED9A1-2A73-4142-A4E9-AC4DF322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9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F5B9821-C3E5-704D-9B6E-F32E8604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840602D-AD23-A84F-BEB6-6F51AE7BA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2661" y="2315927"/>
            <a:ext cx="5682932" cy="2625727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Definición</a:t>
            </a:r>
          </a:p>
          <a:p>
            <a:pPr marL="0" indent="0">
              <a:buNone/>
            </a:pPr>
            <a:r>
              <a:rPr lang="es-MX" dirty="0"/>
              <a:t>Como se diagnostica</a:t>
            </a:r>
          </a:p>
          <a:p>
            <a:pPr marL="0" indent="0">
              <a:buNone/>
            </a:pPr>
            <a:r>
              <a:rPr lang="es-MX" dirty="0"/>
              <a:t>Monitoreo</a:t>
            </a:r>
          </a:p>
          <a:p>
            <a:pPr marL="0" indent="0">
              <a:buNone/>
            </a:pPr>
            <a:r>
              <a:rPr lang="es-MX" dirty="0"/>
              <a:t>Valores esperados</a:t>
            </a:r>
          </a:p>
          <a:p>
            <a:pPr marL="0" indent="0">
              <a:buNone/>
            </a:pPr>
            <a:r>
              <a:rPr lang="es-MX" dirty="0"/>
              <a:t>Conocer el riesgo cardiovascular</a:t>
            </a:r>
          </a:p>
        </p:txBody>
      </p:sp>
      <p:pic>
        <p:nvPicPr>
          <p:cNvPr id="14" name="Imagen 13" descr="Convivecia.png">
            <a:extLst>
              <a:ext uri="{FF2B5EF4-FFF2-40B4-BE49-F238E27FC236}">
                <a16:creationId xmlns:a16="http://schemas.microsoft.com/office/drawing/2014/main" id="{5A49DB0B-9432-4F3D-90B2-7E03946EE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10FA25-435B-4596-9348-458A4C33D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4565D-8EC3-40AC-8583-A2978E1A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3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MUCHAS GRACIAS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A57473-6F68-0044-A783-C8DF5C4D7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0" y="5731098"/>
            <a:ext cx="2605408" cy="8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Hipertensión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71" y="1070255"/>
            <a:ext cx="4345940" cy="16583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1800" dirty="0"/>
              <a:t>La presión arterial es la fuerza que la sangre ejerce contra las paredes arteriales. La forma de saber si tiene presión arterial alta (HTA o hipertensión) es analizar su presión arterial. </a:t>
            </a:r>
          </a:p>
        </p:txBody>
      </p:sp>
      <p:pic>
        <p:nvPicPr>
          <p:cNvPr id="7" name="Imagen 6" descr="Conviveci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7DE400-F94D-4BBF-AEB4-625A864B8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19FD5D-B25A-4983-AD13-CF151FBA4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10" name="Marcador de contenido 1">
            <a:extLst>
              <a:ext uri="{FF2B5EF4-FFF2-40B4-BE49-F238E27FC236}">
                <a16:creationId xmlns:a16="http://schemas.microsoft.com/office/drawing/2014/main" id="{E8E073FA-C33E-467B-884F-13EA15BC4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40" y="1830765"/>
            <a:ext cx="4444250" cy="3071761"/>
          </a:xfrm>
          <a:prstGeom prst="rect">
            <a:avLst/>
          </a:prstGeom>
        </p:spPr>
      </p:pic>
      <p:pic>
        <p:nvPicPr>
          <p:cNvPr id="2050" name="Picture 2" descr="Corazon Latiendo Sistole Diastole Heart GIF - Corazon Latiendo Sistole  Diastole Heart - Descubre &amp;amp; Comparte GIFs">
            <a:extLst>
              <a:ext uri="{FF2B5EF4-FFF2-40B4-BE49-F238E27FC236}">
                <a16:creationId xmlns:a16="http://schemas.microsoft.com/office/drawing/2014/main" id="{D87C56EA-14BD-43D6-8C95-7CA5C9178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03" y="307866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5F7090C-6CFB-4C24-8E16-A37A4BD77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492" y="2734744"/>
            <a:ext cx="3856540" cy="26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F5B9821-C3E5-704D-9B6E-F32E8604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Monitoreo de hipertensión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840602D-AD23-A84F-BEB6-6F51AE7BA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2058" y="2210661"/>
            <a:ext cx="4957654" cy="2920504"/>
          </a:xfrm>
        </p:spPr>
        <p:txBody>
          <a:bodyPr/>
          <a:lstStyle/>
          <a:p>
            <a:r>
              <a:rPr lang="es-MX" dirty="0"/>
              <a:t>Permite al medico valorar si requiere cambios en el tratamiento ya sea por cambio de medicamento o aumento o disminución de dosis</a:t>
            </a:r>
          </a:p>
        </p:txBody>
      </p:sp>
      <p:pic>
        <p:nvPicPr>
          <p:cNvPr id="14" name="Imagen 13" descr="Convivecia.png">
            <a:extLst>
              <a:ext uri="{FF2B5EF4-FFF2-40B4-BE49-F238E27FC236}">
                <a16:creationId xmlns:a16="http://schemas.microsoft.com/office/drawing/2014/main" id="{5A49DB0B-9432-4F3D-90B2-7E03946EE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10FA25-435B-4596-9348-458A4C33D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4565D-8EC3-40AC-8583-A2978E1A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7B3D49-9434-420D-A434-3E0B60A647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91" t="40841" r="26726" b="38321"/>
          <a:stretch/>
        </p:blipFill>
        <p:spPr>
          <a:xfrm>
            <a:off x="426720" y="2697151"/>
            <a:ext cx="6215829" cy="16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4B5A8-7AC7-B94C-9FF9-643D86D2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COMO SE TOMA LA PRESIÓN?</a:t>
            </a:r>
          </a:p>
        </p:txBody>
      </p:sp>
      <p:pic>
        <p:nvPicPr>
          <p:cNvPr id="5" name="Imagen 4" descr="Convivecia.png">
            <a:extLst>
              <a:ext uri="{FF2B5EF4-FFF2-40B4-BE49-F238E27FC236}">
                <a16:creationId xmlns:a16="http://schemas.microsoft.com/office/drawing/2014/main" id="{7D088B7C-97E6-4933-BA11-480D95F9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5EE553-32A9-41FF-9B2E-88FD1A9B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EE63CD-0F70-4558-B4CE-026105E8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1026" name="Picture 2" descr="HEARTS en las Américas: medición de la presión arterial - OPS/OMS |  Organización Panamericana de la Salud">
            <a:extLst>
              <a:ext uri="{FF2B5EF4-FFF2-40B4-BE49-F238E27FC236}">
                <a16:creationId xmlns:a16="http://schemas.microsoft.com/office/drawing/2014/main" id="{B1CDCDD1-AB3D-4411-8990-E634FF21B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642267"/>
            <a:ext cx="6569075" cy="41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5509CC-75E1-4369-866D-20304DAEA6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12" t="14436" r="3875" b="40783"/>
          <a:stretch/>
        </p:blipFill>
        <p:spPr>
          <a:xfrm>
            <a:off x="1210429" y="2276133"/>
            <a:ext cx="1959676" cy="26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8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84708"/>
            <a:ext cx="8256732" cy="583604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DIABETES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74" y="1461644"/>
            <a:ext cx="8256732" cy="2671445"/>
          </a:xfrm>
        </p:spPr>
        <p:txBody>
          <a:bodyPr/>
          <a:lstStyle/>
          <a:p>
            <a:r>
              <a:rPr lang="es-MX" b="1" dirty="0">
                <a:solidFill>
                  <a:schemeClr val="tx1"/>
                </a:solidFill>
              </a:rPr>
              <a:t>La diabetes mellitus es una enfermedad que se produce cuando el páncreas no puede fabricar insulina suficiente o cuando ésta no logra actuar en el organismo porque las células no responden a su estímulo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FA667562-88D9-449E-8A29-C610B6D6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F1AB7A-0A38-44C8-AE15-ED49DB3C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15ED9A1-2A73-4142-A4E9-AC4DF322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3DBBF684-BE1C-4803-9A89-0EC06CC9B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872" y="3077055"/>
            <a:ext cx="4762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4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84708"/>
            <a:ext cx="8256732" cy="583604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DIABETES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74" y="1461644"/>
            <a:ext cx="8256732" cy="2671445"/>
          </a:xfrm>
        </p:spPr>
        <p:txBody>
          <a:bodyPr/>
          <a:lstStyle/>
          <a:p>
            <a:r>
              <a:rPr lang="es-MX" b="1" dirty="0">
                <a:solidFill>
                  <a:schemeClr val="tx1"/>
                </a:solidFill>
              </a:rPr>
              <a:t>La diabetes mellitus es una enfermedad que se produce cuando el páncreas no puede fabricar insulina suficiente o cuando ésta no logra actuar en el organismo porque las células no responden a su estímulo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FA667562-88D9-449E-8A29-C610B6D6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F1AB7A-0A38-44C8-AE15-ED49DB3C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15ED9A1-2A73-4142-A4E9-AC4DF322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412591-9BCD-43F7-B5D8-68DD66B6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465" y="1639989"/>
            <a:ext cx="3578022" cy="3578022"/>
          </a:xfrm>
          <a:prstGeom prst="rect">
            <a:avLst/>
          </a:prstGeom>
        </p:spPr>
      </p:pic>
      <p:pic>
        <p:nvPicPr>
          <p:cNvPr id="4098" name="Picture 2" descr="Tipos de Diabetes">
            <a:extLst>
              <a:ext uri="{FF2B5EF4-FFF2-40B4-BE49-F238E27FC236}">
                <a16:creationId xmlns:a16="http://schemas.microsoft.com/office/drawing/2014/main" id="{352548D9-85A4-47B3-BAD0-1B8811CFF2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74" y="3090551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B389-081E-A241-9DC9-5F64D5E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895548"/>
            <a:ext cx="11424920" cy="1060859"/>
          </a:xfrm>
        </p:spPr>
        <p:txBody>
          <a:bodyPr/>
          <a:lstStyle/>
          <a:p>
            <a:r>
              <a:rPr lang="es-MX" dirty="0"/>
              <a:t>MONITOREO DE DIABETES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MX" dirty="0"/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53A8A99F-167E-4BAD-86E5-35F56F18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F15CEE-D1DC-45E3-948E-1D594709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F3645-7D22-46F2-BBCE-F56404F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5122" name="Picture 2" descr="Monitoreo del nivel de azúcar en la sangre">
            <a:extLst>
              <a:ext uri="{FF2B5EF4-FFF2-40B4-BE49-F238E27FC236}">
                <a16:creationId xmlns:a16="http://schemas.microsoft.com/office/drawing/2014/main" id="{9417733B-36F8-4FDA-98AC-4453FA0D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7" y="2078780"/>
            <a:ext cx="5123590" cy="33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A73A459-6372-47A3-9D8B-58B8AA91E56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MX" dirty="0"/>
              <a:t>Tomas antes y después de consumir alimentos</a:t>
            </a:r>
          </a:p>
          <a:p>
            <a:r>
              <a:rPr lang="es-MX" dirty="0"/>
              <a:t>Colocar que alimentos consumió en ese momento</a:t>
            </a:r>
          </a:p>
          <a:p>
            <a:endParaRPr lang="es-MX" dirty="0"/>
          </a:p>
          <a:p>
            <a:r>
              <a:rPr lang="es-MX" dirty="0"/>
              <a:t>Permite cambios de medicamento oportunos</a:t>
            </a:r>
          </a:p>
        </p:txBody>
      </p:sp>
    </p:spTree>
    <p:extLst>
      <p:ext uri="{BB962C8B-B14F-4D97-AF65-F5344CB8AC3E}">
        <p14:creationId xmlns:p14="http://schemas.microsoft.com/office/powerpoint/2010/main" val="52247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B389-081E-A241-9DC9-5F64D5E7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COLESTEROL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02719"/>
            <a:ext cx="4348017" cy="410432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El colesterol es un tipo de grasa que se encuentra en la sangre y este es producido en el hígado.</a:t>
            </a:r>
          </a:p>
          <a:p>
            <a:endParaRPr lang="es-MX" dirty="0"/>
          </a:p>
        </p:txBody>
      </p:sp>
      <p:pic>
        <p:nvPicPr>
          <p:cNvPr id="10" name="Imagen 9" descr="Convivecia.png">
            <a:extLst>
              <a:ext uri="{FF2B5EF4-FFF2-40B4-BE49-F238E27FC236}">
                <a16:creationId xmlns:a16="http://schemas.microsoft.com/office/drawing/2014/main" id="{53A8A99F-167E-4BAD-86E5-35F56F18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1"/>
          <a:stretch/>
        </p:blipFill>
        <p:spPr>
          <a:xfrm>
            <a:off x="7153844" y="335364"/>
            <a:ext cx="1959676" cy="523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F15CEE-D1DC-45E3-948E-1D594709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1" y="156821"/>
            <a:ext cx="2634906" cy="9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F3645-7D22-46F2-BBCE-F56404F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5936166"/>
            <a:ext cx="2810800" cy="659585"/>
          </a:xfrm>
          <a:prstGeom prst="rect">
            <a:avLst/>
          </a:prstGeo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96297EBB-3D67-422D-97F2-3705477AA5C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426720" y="3024999"/>
            <a:ext cx="6217275" cy="2535994"/>
          </a:xfrm>
          <a:prstGeom prst="rect">
            <a:avLst/>
          </a:prstGeom>
        </p:spPr>
      </p:pic>
      <p:pic>
        <p:nvPicPr>
          <p:cNvPr id="18" name="Imagen 17" descr="Imagen que contiene celular, vistiendo, tabla, morado&#10;&#10;Descripción generada automáticamente">
            <a:extLst>
              <a:ext uri="{FF2B5EF4-FFF2-40B4-BE49-F238E27FC236}">
                <a16:creationId xmlns:a16="http://schemas.microsoft.com/office/drawing/2014/main" id="{0070497B-4CFA-403D-A5C6-CA4E8C9CB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237" y="1350602"/>
            <a:ext cx="3497114" cy="29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46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369</Words>
  <Application>Microsoft Office PowerPoint</Application>
  <PresentationFormat>Panorámica</PresentationFormat>
  <Paragraphs>50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Montserrat Medium</vt:lpstr>
      <vt:lpstr>Calibri</vt:lpstr>
      <vt:lpstr>Montserrat SemiBold</vt:lpstr>
      <vt:lpstr>Arial</vt:lpstr>
      <vt:lpstr>Montserrat</vt:lpstr>
      <vt:lpstr>Tema de Office</vt:lpstr>
      <vt:lpstr>¿Como afecta el colesterol elevado, la hipertensión y la diabetes a tu corazón? (Segunda sesión)</vt:lpstr>
      <vt:lpstr>OBJETIVOS</vt:lpstr>
      <vt:lpstr>Hipertensión</vt:lpstr>
      <vt:lpstr>Monitoreo de hipertensión</vt:lpstr>
      <vt:lpstr>COMO SE TOMA LA PRESIÓN?</vt:lpstr>
      <vt:lpstr>DIABETES</vt:lpstr>
      <vt:lpstr>DIABETES</vt:lpstr>
      <vt:lpstr>MONITOREO DE DIABETES</vt:lpstr>
      <vt:lpstr>COLESTEROL</vt:lpstr>
      <vt:lpstr>MONITOREO DE DIABETES</vt:lpstr>
      <vt:lpstr>QUE TIPOS DE COLESTEROL EXISTEN?</vt:lpstr>
      <vt:lpstr>MONITOREO DE COLESTEROL</vt:lpstr>
      <vt:lpstr>Valores normales</vt:lpstr>
      <vt:lpstr>¿QUE ES EL RIESGO CARDIOVASCULAR? </vt:lpstr>
      <vt:lpstr>Presentación de PowerPoint</vt:lpstr>
      <vt:lpstr>Que se necesita para saber que riesgo cardiovascular tenemos</vt:lpstr>
      <vt:lpstr>Presentación de PowerPoint</vt:lpstr>
      <vt:lpstr>TAREA</vt:lpstr>
      <vt:lpstr>¿DUDAS?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Cristian Ricardo Villegas Contreras</cp:lastModifiedBy>
  <cp:revision>57</cp:revision>
  <dcterms:created xsi:type="dcterms:W3CDTF">2018-12-04T03:27:02Z</dcterms:created>
  <dcterms:modified xsi:type="dcterms:W3CDTF">2022-01-27T22:34:22Z</dcterms:modified>
</cp:coreProperties>
</file>